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70C0"/>
    <a:srgbClr val="FFD617"/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6404" autoAdjust="0"/>
  </p:normalViewPr>
  <p:slideViewPr>
    <p:cSldViewPr snapToGrid="0">
      <p:cViewPr varScale="1">
        <p:scale>
          <a:sx n="115" d="100"/>
          <a:sy n="115" d="100"/>
        </p:scale>
        <p:origin x="12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FA467-CD0C-4173-80AC-2BCFEC26B401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C9F1A-4255-45DB-AA2B-72C203C8F6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96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9F1A-4255-45DB-AA2B-72C203C8F6F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488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8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25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109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54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3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997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77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476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44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430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975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A914F-2AE1-4025-B47E-4461D3402867}" type="datetimeFigureOut">
              <a:rPr lang="uk-UA" smtClean="0"/>
              <a:t>22.01.2026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496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tel:+380432561258" TargetMode="External"/><Relationship Id="rId3" Type="http://schemas.openxmlformats.org/officeDocument/2006/relationships/image" Target="../media/image1.jpeg"/><Relationship Id="rId7" Type="http://schemas.openxmlformats.org/officeDocument/2006/relationships/hyperlink" Target="tel:+38067430006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tel:+380432670597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tel:+380432670846" TargetMode="External"/><Relationship Id="rId11" Type="http://schemas.openxmlformats.org/officeDocument/2006/relationships/image" Target="../media/image11.png"/><Relationship Id="rId5" Type="http://schemas.openxmlformats.org/officeDocument/2006/relationships/hyperlink" Target="tel:+380432611093" TargetMode="External"/><Relationship Id="rId10" Type="http://schemas.openxmlformats.org/officeDocument/2006/relationships/image" Target="../media/image10.png"/><Relationship Id="rId4" Type="http://schemas.openxmlformats.org/officeDocument/2006/relationships/hyperlink" Target="tel:+380432670597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 сполучна лінія 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сполучна лінія 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увати 73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75" name="Групувати 74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26" name="Групувати 12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7" name="Групувати 13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9" name="Прямокутний трикутник 13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0" name="Рівнобедрений трикутник 13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8" name="Прямокутний трикутник 13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7" name="Групувати 12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3" name="Групувати 13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5" name="Прямокутний трикутник 13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6" name="Рівнобедрений трикутник 13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4" name="Прямокутний трикутник 13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9" name="Групувати 12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1" name="Прямокутний трикутник 13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2" name="Рівнобедрений трикутник 13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0" name="Прямокутний трикутник 12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4" name="Групувати 93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11" name="Групувати 110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2" name="Групувати 12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4" name="Прямокутний трикутник 12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5" name="Рівнобедрений трикутник 12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3" name="Прямокутний трикутник 12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2" name="Групувати 111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8" name="Групувати 11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0" name="Прямокутний трикутник 11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1" name="Рівнобедрений трикутник 12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9" name="Прямокутний трикутник 11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3" name="Групувати 112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4" name="Групувати 1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6" name="Прямокутний трикутник 1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7" name="Рівнобедрений трикутник 1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5" name="Прямокутний трикутник 1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5" name="Групувати 94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96" name="Групувати 9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7" name="Групувати 10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9" name="Прямокутний трикутник 10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0" name="Рівнобедрений трикутник 10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8" name="Прямокутний трикутник 10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7" name="Групувати 9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5" name="Прямокутний трикутник 10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6" name="Рівнобедрений трикутник 10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8" name="Групувати 9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99" name="Групувати 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1" name="Прямокутний трикутник 1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2" name="Рівнобедрений трикутник 1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0" name="Прямокутний трикутник 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grpSp>
        <p:nvGrpSpPr>
          <p:cNvPr id="169" name="Групувати 168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170" name="Групувати 169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203" name="Групувати 20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4" name="Групувати 2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6" name="Прямокутний трикутник 2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7" name="Рівнобедрений трикутник 2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5" name="Прямокутний трикутник 2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4" name="Групувати 20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0" name="Групувати 20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2" name="Прямокутний трикутник 21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3" name="Рівнобедрений трикутник 21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1" name="Прямокутний трикутник 21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5" name="Групувати 20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6" name="Групувати 20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8" name="Прямокутний трикутник 20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9" name="Рівнобедрений трикутник 20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7" name="Прямокутний трикутник 20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1" name="Групувати 170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88" name="Групувати 187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9" name="Групувати 1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1" name="Прямокутний трикутник 2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2" name="Рівнобедрений трикутник 2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0" name="Прямокутний трикутник 1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89" name="Групувати 188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5" name="Групувати 19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7" name="Прямокутний трикутник 196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8" name="Рівнобедрений трикутник 197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6" name="Прямокутний трикутник 195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0" name="Групувати 189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1" name="Групувати 19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3" name="Прямокутний трикутник 19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4" name="Рівнобедрений трикутник 19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2" name="Прямокутний трикутник 19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2" name="Групувати 171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73" name="Групувати 17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4" name="Групувати 18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6" name="Прямокутний трикутник 18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7" name="Рівнобедрений трикутник 18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5" name="Прямокутний трикутник 18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4" name="Групувати 17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0" name="Групувати 17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2" name="Прямокутний трикутник 18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3" name="Рівнобедрений трикутник 18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1" name="Прямокутний трикутник 18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5" name="Групувати 17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6" name="Групувати 17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8" name="Прямокутний трикутник 17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9" name="Рівнобедрений трикутник 17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7" name="Прямокутний трикутник 17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25" name="Прямокутник 24"/>
          <p:cNvSpPr/>
          <p:nvPr/>
        </p:nvSpPr>
        <p:spPr>
          <a:xfrm>
            <a:off x="3472312" y="656765"/>
            <a:ext cx="2826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42" name="Рисунок 141" descr="C:\Users\Heletkoom\Desktop\особи з інвалідністю\sotszahi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793" y="274067"/>
            <a:ext cx="1396791" cy="116270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кутник 8"/>
          <p:cNvSpPr/>
          <p:nvPr/>
        </p:nvSpPr>
        <p:spPr>
          <a:xfrm>
            <a:off x="6654371" y="1579738"/>
            <a:ext cx="3225003" cy="3698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догляд для </a:t>
            </a:r>
            <a:r>
              <a:rPr lang="uk-UA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осіб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з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Догляд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вдома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Переклад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жестовою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мовою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реабілітація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осіб з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інтелектуальними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та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психічними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порушеннями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Соціально-трудова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адаптація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Соціальний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при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працевлаштуванні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та на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робочому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місці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транспортна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послуга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Транзитне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підтримане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проживання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400"/>
              </a:spcAft>
            </a:pP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Фізичний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осіб з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,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які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мають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порушення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опорно-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рухового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апарату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та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пересуваються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на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кріслах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колісних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6688731" y="1374259"/>
            <a:ext cx="3152914" cy="2766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Соціальні послуги для осіб з інвалідністю: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728" y="5178977"/>
            <a:ext cx="1999872" cy="1402188"/>
          </a:xfrm>
          <a:prstGeom prst="rect">
            <a:avLst/>
          </a:prstGeom>
        </p:spPr>
      </p:pic>
      <p:sp>
        <p:nvSpPr>
          <p:cNvPr id="145" name="Прямокутник 144"/>
          <p:cNvSpPr/>
          <p:nvPr/>
        </p:nvSpPr>
        <p:spPr>
          <a:xfrm>
            <a:off x="3352556" y="236176"/>
            <a:ext cx="33393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Актуальна інформація для батьків дітей з інвалідністю</a:t>
            </a:r>
            <a:endParaRPr lang="uk-UA" sz="16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6" name="Прямокутник 145"/>
          <p:cNvSpPr/>
          <p:nvPr/>
        </p:nvSpPr>
        <p:spPr>
          <a:xfrm>
            <a:off x="3352556" y="835144"/>
            <a:ext cx="32685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 Вінницькій міській територіальній громаді для осіб з інвалідністю забезпечується доступ як до соціальних, так і  до реабілітаційних, медичних та інших необхідних послуг. Особи з інвалідністю (законні представники) можуть звернутися до відповідних установ для отримання підтримки залежно від потреб.</a:t>
            </a:r>
          </a:p>
        </p:txBody>
      </p:sp>
      <p:sp>
        <p:nvSpPr>
          <p:cNvPr id="148" name="Прямокутник 147"/>
          <p:cNvSpPr/>
          <p:nvPr/>
        </p:nvSpPr>
        <p:spPr>
          <a:xfrm>
            <a:off x="3354288" y="1783230"/>
            <a:ext cx="3266779" cy="2726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Соціальні виплати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питань призначення та виплати державної соціальної допомоги та інших соціальних виплат на дітей необхідно звертатися до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Головного управління Пенсійного фонду України у Вінницькій області.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Адреси: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вул. Замостянська, 7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 для довідок: (0432) 50-88-81, 50-88-82, 50-88-83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Медичні питання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усіх питань медичного характеру (обстеження, лікування, направлення, реабілітація, вакцинація) рекомендуємо звертатися до сімейного лікаря або педіатра, з яким укладено декларацію.</a:t>
            </a:r>
          </a:p>
        </p:txBody>
      </p:sp>
      <p:sp>
        <p:nvSpPr>
          <p:cNvPr id="150" name="Прямокутник 149"/>
          <p:cNvSpPr/>
          <p:nvPr/>
        </p:nvSpPr>
        <p:spPr>
          <a:xfrm>
            <a:off x="3358046" y="4462180"/>
            <a:ext cx="3251201" cy="1509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Комплексні реабілітаційні (</a:t>
            </a:r>
            <a:r>
              <a:rPr lang="uk-UA" sz="1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абілітаційні</a:t>
            </a: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послуги та забезпечення технічними засобами реабілітації</a:t>
            </a:r>
          </a:p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на прокат технічних засобів реабілітації необхідно звернутися до Вінницького міського територіального центру соціального обслуговування (надання соціальних послуг)</a:t>
            </a: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буд.50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5"/>
              </a:rPr>
              <a:t>(0432) 67-05-97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1" name="Text 2"/>
          <p:cNvSpPr/>
          <p:nvPr/>
        </p:nvSpPr>
        <p:spPr>
          <a:xfrm>
            <a:off x="916288" y="2147158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43" name="Прямокутник 142"/>
          <p:cNvSpPr/>
          <p:nvPr/>
        </p:nvSpPr>
        <p:spPr>
          <a:xfrm>
            <a:off x="-499828" y="293835"/>
            <a:ext cx="2923002" cy="1080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Фізичний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осіб з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,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які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мають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порушення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опорно-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рухового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апарату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та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пересуваються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на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кріслах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колісних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44" name="Рисунок 1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063" y="489018"/>
            <a:ext cx="726699" cy="726699"/>
          </a:xfrm>
          <a:prstGeom prst="rect">
            <a:avLst/>
          </a:prstGeom>
        </p:spPr>
      </p:pic>
      <p:sp>
        <p:nvSpPr>
          <p:cNvPr id="147" name="Прямокутник 146"/>
          <p:cNvSpPr/>
          <p:nvPr/>
        </p:nvSpPr>
        <p:spPr>
          <a:xfrm>
            <a:off x="24650" y="1287433"/>
            <a:ext cx="3229735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призначена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для осіб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які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мають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опорно-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рухового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апарату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пересуваються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кріслах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колісних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також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для осіб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зору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Вона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забезпечує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безпеку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комфорт та доступ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всіх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необхідних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соціальних,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освітніх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послуг.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9" name="Прямокутник 148"/>
          <p:cNvSpPr/>
          <p:nvPr/>
        </p:nvSpPr>
        <p:spPr>
          <a:xfrm>
            <a:off x="16096" y="2391796"/>
            <a:ext cx="3204666" cy="2232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Вінницький міський територіальний центр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соціального обслуговування (надання соціальних послуг) – для осіб з інвалідністю І групи з порушенням зору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буд.50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5"/>
              </a:rPr>
              <a:t>(0432) 67-05-97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Молоді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обмеженими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можливостями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Гармонія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 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Винниченка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7"/>
              </a:rPr>
              <a:t>067-430-00-62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територіальна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первинна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організація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УТОС» - для осіб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зору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600-річчя,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9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8"/>
              </a:rPr>
              <a:t>(0432) 56-12-58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51" name="Рисунок 1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229" y="4342113"/>
            <a:ext cx="722062" cy="722062"/>
          </a:xfrm>
          <a:prstGeom prst="rect">
            <a:avLst/>
          </a:prstGeom>
        </p:spPr>
      </p:pic>
      <p:sp>
        <p:nvSpPr>
          <p:cNvPr id="152" name="Text 1"/>
          <p:cNvSpPr/>
          <p:nvPr/>
        </p:nvSpPr>
        <p:spPr>
          <a:xfrm>
            <a:off x="188202" y="4444991"/>
            <a:ext cx="2776901" cy="6116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/>
            <a:r>
              <a:rPr lang="ru-RU" sz="1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догляд для </a:t>
            </a:r>
          </a:p>
          <a:p>
            <a:pPr algn="ctr"/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осіб з </a:t>
            </a:r>
            <a:r>
              <a:rPr lang="ru-RU" sz="1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endParaRPr lang="en-US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3" name="Text 2"/>
          <p:cNvSpPr/>
          <p:nvPr/>
        </p:nvSpPr>
        <p:spPr>
          <a:xfrm>
            <a:off x="956081" y="5770189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54" name="Прямокутник 153"/>
          <p:cNvSpPr/>
          <p:nvPr/>
        </p:nvSpPr>
        <p:spPr>
          <a:xfrm>
            <a:off x="137284" y="6076811"/>
            <a:ext cx="332999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5" name="Прямокутник 154"/>
          <p:cNvSpPr/>
          <p:nvPr/>
        </p:nvSpPr>
        <p:spPr>
          <a:xfrm>
            <a:off x="129661" y="5030168"/>
            <a:ext cx="311180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Це комплексна соціальна послуга з догляду, підтримки та реабілітації протягом дня у спеціалізованому центрі без надання проживання, що сприяє соціалізації отримувачів і зменшує потребу родин у постійному нагляді.</a:t>
            </a:r>
          </a:p>
        </p:txBody>
      </p:sp>
    </p:spTree>
    <p:extLst>
      <p:ext uri="{BB962C8B-B14F-4D97-AF65-F5344CB8AC3E}">
        <p14:creationId xmlns:p14="http://schemas.microsoft.com/office/powerpoint/2010/main" val="19919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Рисунок 2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291" y="317079"/>
            <a:ext cx="745585" cy="74558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131" y="297091"/>
            <a:ext cx="746228" cy="746228"/>
          </a:xfrm>
          <a:prstGeom prst="rect">
            <a:avLst/>
          </a:prstGeom>
        </p:spPr>
      </p:pic>
      <p:grpSp>
        <p:nvGrpSpPr>
          <p:cNvPr id="140" name="Групувати 139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141" name="Групувати 140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90" name="Групувати 18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1" name="Групувати 20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3" name="Прямокутний трикутник 20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4" name="Рівнобедрений трикутник 20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2" name="Прямокутний трикутник 20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1" name="Групувати 19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7" name="Групувати 19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9" name="Прямокутний трикутник 19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0" name="Рівнобедрений трикутник 19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8" name="Прямокутний трикутник 19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2" name="Групувати 19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3" name="Групувати 19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5" name="Прямокутний трикутник 19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6" name="Рівнобедрений трикутник 19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4" name="Прямокутний трикутник 19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2" name="Групувати 141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75" name="Групувати 174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6" name="Групувати 18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8" name="Прямокутний трикутник 18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9" name="Рівнобедрений трикутник 18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7" name="Прямокутний трикутник 18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6" name="Групувати 175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2" name="Групувати 18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4" name="Прямокутний трикутник 18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5" name="Рівнобедрений трикутник 18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3" name="Прямокутний трикутник 18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7" name="Групувати 176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8" name="Групувати 17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0" name="Прямокутний трикутник 17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1" name="Рівнобедрений трикутник 18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9" name="Прямокутний трикутник 17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3" name="Групувати 142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52" name="Групувати 151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1" name="Групувати 17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3" name="Прямокутний трикутник 17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4" name="Рівнобедрений трикутник 17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2" name="Прямокутний трикутник 17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3" name="Групувати 152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7" name="Групувати 16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9" name="Прямокутний трикутник 16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0" name="Рівнобедрений трикутник 16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8" name="Прямокутний трикутник 16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4" name="Групувати 153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5" name="Групувати 15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5" name="Прямокутний трикутник 16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6" name="Рівнобедрений трикутник 16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4" name="Прямокутний трикутник 16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cxnSp>
        <p:nvCxnSpPr>
          <p:cNvPr id="205" name="Пряма сполучна лінія 20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Text 3"/>
          <p:cNvSpPr/>
          <p:nvPr/>
        </p:nvSpPr>
        <p:spPr>
          <a:xfrm>
            <a:off x="161909" y="5677136"/>
            <a:ext cx="3063883" cy="293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96"/>
              </a:lnSpc>
            </a:pPr>
            <a:endParaRPr lang="en-US" sz="900" dirty="0">
              <a:solidFill>
                <a:srgbClr val="002060"/>
              </a:solidFill>
            </a:endParaRPr>
          </a:p>
        </p:txBody>
      </p:sp>
      <p:grpSp>
        <p:nvGrpSpPr>
          <p:cNvPr id="96" name="Групувати 95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97" name="Групувати 96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46" name="Групувати 14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1" name="Групувати 16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3" name="Прямокутний трикутник 16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7" name="Рівнобедрений трикутник 20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2" name="Прямокутний трикутник 16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7" name="Групувати 14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7" name="Групувати 15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9" name="Прямокутний трикутник 15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0" name="Рівнобедрений трикутник 15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8" name="Прямокутний трикутник 15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8" name="Групувати 14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49" name="Групувати 14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1" name="Прямокутний трикутник 15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56" name="Рівнобедрений трикутник 15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0" name="Прямокутний трикутник 14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8" name="Групувати 97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27" name="Групувати 126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8" name="Групувати 13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44" name="Прямокутний трикутник 14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5" name="Рівнобедрений трикутник 14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9" name="Прямокутний трикутник 13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4" name="Групувати 13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6" name="Прямокутний трикутник 13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7" name="Рівнобедрений трикутник 13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5" name="Прямокутний трикутник 13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9" name="Групувати 128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0" name="Групувати 12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2" name="Прямокутний трикутник 13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3" name="Рівнобедрений трикутник 13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1" name="Прямокутний трикутник 13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9" name="Групувати 98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00" name="Групувати 9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3" name="Групувати 12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5" name="Прямокутний трикутник 12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6" name="Рівнобедрений трикутник 12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4" name="Прямокутний трикутник 12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1" name="Групувати 10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6" name="Групувати 11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9" name="Прямокутний трикутник 11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0" name="Рівнобедрений трикутник 11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7" name="Прямокутний трикутник 11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2" name="Групувати 10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0" name="Прямокутний трикутник 10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1" name="Рівнобедрений трикутник 11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2" name="Прямокутник 1"/>
          <p:cNvSpPr/>
          <p:nvPr/>
        </p:nvSpPr>
        <p:spPr>
          <a:xfrm>
            <a:off x="854636" y="459678"/>
            <a:ext cx="1129220" cy="2766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Догляд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вдома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0" name="Text 2"/>
          <p:cNvSpPr/>
          <p:nvPr/>
        </p:nvSpPr>
        <p:spPr>
          <a:xfrm>
            <a:off x="847119" y="1505388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17425" y="1801484"/>
            <a:ext cx="322445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Вінницький міський територіальний центр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соціального обслуговування (надання соціальних послуг)</a:t>
            </a: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буд.50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4"/>
              </a:rPr>
              <a:t>(0432) 67-05-97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організація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Товариства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Червоного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Хреста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України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Грушевського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12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5"/>
              </a:rPr>
              <a:t>(0432) 61-10-93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Прямокутник 19"/>
          <p:cNvSpPr/>
          <p:nvPr/>
        </p:nvSpPr>
        <p:spPr>
          <a:xfrm>
            <a:off x="6814496" y="399075"/>
            <a:ext cx="20299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транспортна послуга</a:t>
            </a:r>
          </a:p>
        </p:txBody>
      </p:sp>
      <p:sp>
        <p:nvSpPr>
          <p:cNvPr id="220" name="Text 2"/>
          <p:cNvSpPr/>
          <p:nvPr/>
        </p:nvSpPr>
        <p:spPr>
          <a:xfrm>
            <a:off x="7310326" y="1576073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6692477" y="1909763"/>
            <a:ext cx="323555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«Міський центр соціально-психологічної реабілітації дітей та молоді з функціональними обмеженнями «Гармонія» ім. Раїси Панасюк» або ГО молоді з обмеженими фізичними можливостями «Гармонія»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надається безкоштовно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45486" y="3021465"/>
            <a:ext cx="23253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 Переклад 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жестовою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мовою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4" name="Text 2"/>
          <p:cNvSpPr/>
          <p:nvPr/>
        </p:nvSpPr>
        <p:spPr>
          <a:xfrm>
            <a:off x="454861" y="3284533"/>
            <a:ext cx="2716947" cy="2660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225" name="Прямокутник 224"/>
          <p:cNvSpPr/>
          <p:nvPr/>
        </p:nvSpPr>
        <p:spPr>
          <a:xfrm>
            <a:off x="113221" y="3604112"/>
            <a:ext cx="32058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організація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УТОГ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Брацлавська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буд.121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6"/>
              </a:rPr>
              <a:t>(0432) 67-08-46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6" name="Прямокутник 225"/>
          <p:cNvSpPr/>
          <p:nvPr/>
        </p:nvSpPr>
        <p:spPr>
          <a:xfrm>
            <a:off x="20489" y="4259692"/>
            <a:ext cx="2413479" cy="685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реабілітація осіб з інтелектуальними та психічними порушеннями</a:t>
            </a:r>
          </a:p>
        </p:txBody>
      </p:sp>
      <p:sp>
        <p:nvSpPr>
          <p:cNvPr id="228" name="Text 2"/>
          <p:cNvSpPr/>
          <p:nvPr/>
        </p:nvSpPr>
        <p:spPr>
          <a:xfrm>
            <a:off x="963857" y="5425057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9" name="Прямокутник 228"/>
          <p:cNvSpPr/>
          <p:nvPr/>
        </p:nvSpPr>
        <p:spPr>
          <a:xfrm>
            <a:off x="46849" y="5700035"/>
            <a:ext cx="3161051" cy="91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відокремленого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підрозділу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ГО «Справа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України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 «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». 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29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 </a:t>
            </a:r>
            <a:endParaRPr lang="en-US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Безкоштовно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721" y="4232340"/>
            <a:ext cx="717110" cy="717110"/>
          </a:xfrm>
          <a:prstGeom prst="rect">
            <a:avLst/>
          </a:prstGeom>
        </p:spPr>
      </p:pic>
      <p:sp>
        <p:nvSpPr>
          <p:cNvPr id="231" name="Прямокутник 230"/>
          <p:cNvSpPr/>
          <p:nvPr/>
        </p:nvSpPr>
        <p:spPr>
          <a:xfrm>
            <a:off x="3824663" y="459678"/>
            <a:ext cx="1631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Соціально-трудова адаптація</a:t>
            </a:r>
          </a:p>
        </p:txBody>
      </p:sp>
      <p:pic>
        <p:nvPicPr>
          <p:cNvPr id="232" name="Рисунок 2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53" y="308258"/>
            <a:ext cx="749323" cy="749323"/>
          </a:xfrm>
          <a:prstGeom prst="rect">
            <a:avLst/>
          </a:prstGeom>
        </p:spPr>
      </p:pic>
      <p:sp>
        <p:nvSpPr>
          <p:cNvPr id="233" name="Text 2"/>
          <p:cNvSpPr/>
          <p:nvPr/>
        </p:nvSpPr>
        <p:spPr>
          <a:xfrm>
            <a:off x="4231667" y="1604452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234" name="Прямокутник 233"/>
          <p:cNvSpPr/>
          <p:nvPr/>
        </p:nvSpPr>
        <p:spPr>
          <a:xfrm>
            <a:off x="3335645" y="1889458"/>
            <a:ext cx="333173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«Справа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України»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29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3443313" y="3019686"/>
            <a:ext cx="2283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Соціальний супровід при працевлаштуванні та на робочому місці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181" y="2950739"/>
            <a:ext cx="745795" cy="745795"/>
          </a:xfrm>
          <a:prstGeom prst="rect">
            <a:avLst/>
          </a:prstGeom>
        </p:spPr>
      </p:pic>
      <p:sp>
        <p:nvSpPr>
          <p:cNvPr id="235" name="Text 2"/>
          <p:cNvSpPr/>
          <p:nvPr/>
        </p:nvSpPr>
        <p:spPr>
          <a:xfrm>
            <a:off x="4137485" y="4148269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31" name="Прямокутник 30"/>
          <p:cNvSpPr/>
          <p:nvPr/>
        </p:nvSpPr>
        <p:spPr>
          <a:xfrm>
            <a:off x="3312020" y="4518649"/>
            <a:ext cx="3341409" cy="1574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«міський центр соціально-психологічної реабілітації дітей та молоді з функціональними обмеженнями «Гармонія»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ім.Раїси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Панасюк»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Винниченка,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буд.5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50-75-04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організація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УТОГ ( для осіб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слуху)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Брацлавська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буд.121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: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  <a:hlinkClick r:id="rId6"/>
              </a:rPr>
              <a:t>(0432) 67-08-46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9" name="Прямокутник 238"/>
          <p:cNvSpPr/>
          <p:nvPr/>
        </p:nvSpPr>
        <p:spPr>
          <a:xfrm>
            <a:off x="6429201" y="3315227"/>
            <a:ext cx="2532415" cy="487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Транзитне підтримане </a:t>
            </a:r>
            <a:r>
              <a:rPr lang="uk-UA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проживання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40" name="Рисунок 2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488" y="3291355"/>
            <a:ext cx="749323" cy="749323"/>
          </a:xfrm>
          <a:prstGeom prst="rect">
            <a:avLst/>
          </a:prstGeom>
        </p:spPr>
      </p:pic>
      <p:sp>
        <p:nvSpPr>
          <p:cNvPr id="244" name="Прямокутник 243"/>
          <p:cNvSpPr/>
          <p:nvPr/>
        </p:nvSpPr>
        <p:spPr>
          <a:xfrm>
            <a:off x="6650529" y="5128495"/>
            <a:ext cx="3227863" cy="1233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відокремленого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підрозділу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ГО «Справа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України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 «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».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  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 забезпечує комплексну реабілітацію, допомагаючи кожній особі знайти своє місце у суспільстві.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29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Безкоштовно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8" name="Text 2"/>
          <p:cNvSpPr/>
          <p:nvPr/>
        </p:nvSpPr>
        <p:spPr>
          <a:xfrm>
            <a:off x="7138105" y="4755394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1222" y="982769"/>
            <a:ext cx="33078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Це соціальна послуга з надання допомоги та підтримки у повсякденному житті за місцем проживання, що забезпечує догляд, безпеку та сприяє збереженню самостійності й підвищенню якості життя.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973" y="3046271"/>
            <a:ext cx="756786" cy="7567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0489" y="4895491"/>
            <a:ext cx="306787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спрямована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поліпшення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якості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життя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дорослих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молоді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інтелектуальними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психічними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допомагаючи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їм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інтегруватися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в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суспільство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3312020" y="1053772"/>
            <a:ext cx="325328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Це процес адаптації до умов праці, соціального середовища та ринку праці, що сприяє відновленню або розвитку здатності до трудової діяльності, інтеграції в колектив і подоланню складних життєвих обставин.</a:t>
            </a:r>
          </a:p>
        </p:txBody>
      </p:sp>
      <p:sp>
        <p:nvSpPr>
          <p:cNvPr id="14" name="Прямокутник 13"/>
          <p:cNvSpPr/>
          <p:nvPr/>
        </p:nvSpPr>
        <p:spPr>
          <a:xfrm>
            <a:off x="3267404" y="3671152"/>
            <a:ext cx="3338120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Комплексна послуга підтримки осіб з інвалідністю для працевлаштування та адаптації на робочому місці, розвитку навичок і подолання психологічних бар’єрів.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6610739" y="1042411"/>
            <a:ext cx="3338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Ця послуга забезпечує безперешкодне пересування людей з інвалідністю по місту. Вона є ключовою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тих,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хто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використовує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крісла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колісні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має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інші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утруднення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в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пересуванні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Прямокутник 15"/>
          <p:cNvSpPr/>
          <p:nvPr/>
        </p:nvSpPr>
        <p:spPr>
          <a:xfrm>
            <a:off x="6621663" y="4019948"/>
            <a:ext cx="3219073" cy="91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Транзитне підтримане проживання – тимчасова соціальна послуга для осіб з інвалідністю та тих, хто потребує підтримки, що допомагає відновити або набути навички самостійного життя перед переходом до постійного проживання.</a:t>
            </a:r>
          </a:p>
        </p:txBody>
      </p:sp>
    </p:spTree>
    <p:extLst>
      <p:ext uri="{BB962C8B-B14F-4D97-AF65-F5344CB8AC3E}">
        <p14:creationId xmlns:p14="http://schemas.microsoft.com/office/powerpoint/2010/main" val="40771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10594</TotalTime>
  <Words>975</Words>
  <Application>Microsoft Office PowerPoint</Application>
  <PresentationFormat>Аркуш A4 (210x297 мм)</PresentationFormat>
  <Paragraphs>85</Paragraphs>
  <Slides>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Patrick Hand</vt:lpstr>
      <vt:lpstr>Raleway</vt:lpstr>
      <vt:lpstr>Roboto</vt:lpstr>
      <vt:lpstr>Symbol</vt:lpstr>
      <vt:lpstr>Times New Roman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Дерев'янко Антон Сергійович</dc:creator>
  <cp:lastModifiedBy>Гелетко Олена Миколаївна</cp:lastModifiedBy>
  <cp:revision>113</cp:revision>
  <dcterms:created xsi:type="dcterms:W3CDTF">2025-02-05T12:54:39Z</dcterms:created>
  <dcterms:modified xsi:type="dcterms:W3CDTF">2026-01-22T09:26:03Z</dcterms:modified>
</cp:coreProperties>
</file>